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9" r:id="rId1"/>
  </p:sldMasterIdLst>
  <p:notesMasterIdLst>
    <p:notesMasterId r:id="rId11"/>
  </p:notesMasterIdLst>
  <p:handoutMasterIdLst>
    <p:handoutMasterId r:id="rId12"/>
  </p:handoutMasterIdLst>
  <p:sldIdLst>
    <p:sldId id="260" r:id="rId2"/>
    <p:sldId id="257" r:id="rId3"/>
    <p:sldId id="261" r:id="rId4"/>
    <p:sldId id="258" r:id="rId5"/>
    <p:sldId id="262" r:id="rId6"/>
    <p:sldId id="263" r:id="rId7"/>
    <p:sldId id="259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2119"/>
    <a:srgbClr val="949761"/>
    <a:srgbClr val="3F74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72" d="100"/>
          <a:sy n="72" d="100"/>
        </p:scale>
        <p:origin x="1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302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rry Cowan" userId="1fd00f13-85d9-4581-9b74-42f7d692dc18" providerId="ADAL" clId="{231AA63C-5B6A-4984-A651-76E0441E0987}"/>
    <pc:docChg chg="modSld">
      <pc:chgData name="Terry Cowan" userId="1fd00f13-85d9-4581-9b74-42f7d692dc18" providerId="ADAL" clId="{231AA63C-5B6A-4984-A651-76E0441E0987}" dt="2021-01-30T23:54:21.225" v="2" actId="20577"/>
      <pc:docMkLst>
        <pc:docMk/>
      </pc:docMkLst>
      <pc:sldChg chg="modSp mod">
        <pc:chgData name="Terry Cowan" userId="1fd00f13-85d9-4581-9b74-42f7d692dc18" providerId="ADAL" clId="{231AA63C-5B6A-4984-A651-76E0441E0987}" dt="2021-01-30T23:54:21.225" v="2" actId="20577"/>
        <pc:sldMkLst>
          <pc:docMk/>
          <pc:sldMk cId="2255180021" sldId="258"/>
        </pc:sldMkLst>
        <pc:spChg chg="mod">
          <ac:chgData name="Terry Cowan" userId="1fd00f13-85d9-4581-9b74-42f7d692dc18" providerId="ADAL" clId="{231AA63C-5B6A-4984-A651-76E0441E0987}" dt="2021-01-30T23:54:21.225" v="2" actId="20577"/>
          <ac:spMkLst>
            <pc:docMk/>
            <pc:sldMk cId="2255180021" sldId="258"/>
            <ac:spMk id="5" creationId="{DC3AFB14-5541-4627-9533-0F4E4710DD3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972029355608497E-2"/>
          <c:y val="0.2182879460062167"/>
          <c:w val="0.93437188045828157"/>
          <c:h val="0.525982217613405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F74AD"/>
            </a:solidFill>
            <a:ln>
              <a:noFill/>
            </a:ln>
            <a:effectLst>
              <a:glow>
                <a:schemeClr val="accent1">
                  <a:alpha val="57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  <a:bevelB w="508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49761"/>
              </a:solidFill>
              <a:ln>
                <a:noFill/>
              </a:ln>
              <a:effectLst>
                <a:glow>
                  <a:schemeClr val="accent1">
                    <a:alpha val="57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/>
                <a:bevelB w="50800"/>
              </a:sp3d>
            </c:spPr>
            <c:extLst>
              <c:ext xmlns:c16="http://schemas.microsoft.com/office/drawing/2014/chart" uri="{C3380CC4-5D6E-409C-BE32-E72D297353CC}">
                <c16:uniqueId val="{00000001-A284-407C-B1B4-8E72303FB26C}"/>
              </c:ext>
            </c:extLst>
          </c:dPt>
          <c:cat>
            <c:strRef>
              <c:f>Sheet1!$A$2:$A$11</c:f>
              <c:strCache>
                <c:ptCount val="10"/>
                <c:pt idx="0">
                  <c:v>FLORIDA                1240</c:v>
                </c:pt>
                <c:pt idx="1">
                  <c:v>TEXAS                    1262</c:v>
                </c:pt>
                <c:pt idx="2">
                  <c:v>DC &amp; MARYLAND                     488</c:v>
                </c:pt>
                <c:pt idx="3">
                  <c:v>CALIFORNIA                            1015</c:v>
                </c:pt>
                <c:pt idx="4">
                  <c:v>PACAF                               816</c:v>
                </c:pt>
                <c:pt idx="5">
                  <c:v>USAFE                                  709</c:v>
                </c:pt>
                <c:pt idx="6">
                  <c:v>NEW MEXICO                               562</c:v>
                </c:pt>
                <c:pt idx="7">
                  <c:v>GEORGIA                           508</c:v>
                </c:pt>
                <c:pt idx="8">
                  <c:v> SOUTH CAROLINA       558 </c:v>
                </c:pt>
                <c:pt idx="9">
                  <c:v>NEVADA                                520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1240</c:v>
                </c:pt>
                <c:pt idx="1">
                  <c:v>1262</c:v>
                </c:pt>
                <c:pt idx="2">
                  <c:v>488</c:v>
                </c:pt>
                <c:pt idx="3">
                  <c:v>1015</c:v>
                </c:pt>
                <c:pt idx="4">
                  <c:v>816</c:v>
                </c:pt>
                <c:pt idx="5">
                  <c:v>709</c:v>
                </c:pt>
                <c:pt idx="6">
                  <c:v>562</c:v>
                </c:pt>
                <c:pt idx="7">
                  <c:v>508</c:v>
                </c:pt>
                <c:pt idx="8">
                  <c:v>558</c:v>
                </c:pt>
                <c:pt idx="9">
                  <c:v>520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FC-4981-BC3C-F82F8B0A04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overlap val="41"/>
        <c:axId val="1751261343"/>
        <c:axId val="1751269247"/>
      </c:barChart>
      <c:catAx>
        <c:axId val="1751261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751269247"/>
        <c:crosses val="autoZero"/>
        <c:auto val="1"/>
        <c:lblAlgn val="ctr"/>
        <c:lblOffset val="100"/>
        <c:noMultiLvlLbl val="0"/>
      </c:catAx>
      <c:valAx>
        <c:axId val="17512692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1261343"/>
        <c:crosses val="autoZero"/>
        <c:crossBetween val="between"/>
      </c:valAx>
      <c:spPr>
        <a:noFill/>
        <a:ln>
          <a:noFill/>
        </a:ln>
        <a:effectLst>
          <a:glow rad="228600">
            <a:schemeClr val="accent1">
              <a:satMod val="175000"/>
              <a:alpha val="40000"/>
            </a:schemeClr>
          </a:glow>
        </a:effectLst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435162401574809E-2"/>
          <c:y val="0.13198365769522002"/>
          <c:w val="0.92687733759842517"/>
          <c:h val="0.400011629316572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580-48D6-8404-0F3D74D59A4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4580-48D6-8404-0F3D74D59A4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580-48D6-8404-0F3D74D59A4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4580-48D6-8404-0F3D74D59A41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4580-48D6-8404-0F3D74D59A41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4580-48D6-8404-0F3D74D59A41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4580-48D6-8404-0F3D74D59A41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4580-48D6-8404-0F3D74D59A41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4580-48D6-8404-0F3D74D59A41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4580-48D6-8404-0F3D74D59A41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4580-48D6-8404-0F3D74D59A41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4580-48D6-8404-0F3D74D59A4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maintenance</c:v>
                </c:pt>
                <c:pt idx="1">
                  <c:v>flight crew &amp; ops support</c:v>
                </c:pt>
                <c:pt idx="2">
                  <c:v>Medical</c:v>
                </c:pt>
                <c:pt idx="3">
                  <c:v>Comm &amp; Cyber</c:v>
                </c:pt>
                <c:pt idx="4">
                  <c:v>Security Forces &amp; OSI</c:v>
                </c:pt>
                <c:pt idx="5">
                  <c:v>logistics</c:v>
                </c:pt>
                <c:pt idx="6">
                  <c:v>Civil Engineer</c:v>
                </c:pt>
                <c:pt idx="7">
                  <c:v>Professional &amp; Technical</c:v>
                </c:pt>
                <c:pt idx="8">
                  <c:v>Force Support</c:v>
                </c:pt>
                <c:pt idx="9">
                  <c:v>Intelligence</c:v>
                </c:pt>
                <c:pt idx="10">
                  <c:v>Space</c:v>
                </c:pt>
                <c:pt idx="11">
                  <c:v>Misc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205</c:v>
                </c:pt>
                <c:pt idx="1">
                  <c:v>180</c:v>
                </c:pt>
                <c:pt idx="2">
                  <c:v>58</c:v>
                </c:pt>
                <c:pt idx="3">
                  <c:v>60</c:v>
                </c:pt>
                <c:pt idx="4">
                  <c:v>31</c:v>
                </c:pt>
                <c:pt idx="5">
                  <c:v>21</c:v>
                </c:pt>
                <c:pt idx="6">
                  <c:v>54</c:v>
                </c:pt>
                <c:pt idx="7">
                  <c:v>27</c:v>
                </c:pt>
                <c:pt idx="8">
                  <c:v>3</c:v>
                </c:pt>
                <c:pt idx="9">
                  <c:v>37</c:v>
                </c:pt>
                <c:pt idx="10">
                  <c:v>13</c:v>
                </c:pt>
                <c:pt idx="11">
                  <c:v>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80-48D6-8404-0F3D74D59A4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40756543"/>
        <c:axId val="1840756127"/>
      </c:barChart>
      <c:catAx>
        <c:axId val="1840756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840756127"/>
        <c:crosses val="autoZero"/>
        <c:auto val="1"/>
        <c:lblAlgn val="ctr"/>
        <c:lblOffset val="100"/>
        <c:noMultiLvlLbl val="0"/>
      </c:catAx>
      <c:valAx>
        <c:axId val="18407561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07565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77A19E-98CE-4AA3-8F0B-853B25DA374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25D709-906B-4050-9BA7-7A949EBF11A7}" type="pres">
      <dgm:prSet presAssocID="{A077A19E-98CE-4AA3-8F0B-853B25DA3740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72A4E505-4CC7-45DF-97BA-5CB146902B2C}" type="presOf" srcId="{A077A19E-98CE-4AA3-8F0B-853B25DA3740}" destId="{4825D709-906B-4050-9BA7-7A949EBF11A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C57386-FC9F-40C8-A340-BA2A7021AF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09EDC-9DD1-4845-908E-E3BFB8B1E96B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0023F5-D27E-47E8-98F5-DB482037E1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385150-23A1-4D33-A60A-E878515A4B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DE7ED-5E06-4EA4-98F9-5180D348A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93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8453D-05C7-4637-8441-5C441587AC49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C3AF8-FFDB-406E-BBFC-92CF6C6DA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02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 baseline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err="1"/>
              <a:t>dit</a:t>
            </a:r>
            <a:r>
              <a:rPr kumimoji="0" lang="en-US" dirty="0"/>
              <a:t>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 sz="1800" dirty="0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CA308E-ED3A-4619-9E05-7400D1A9270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84690F-AC8E-47E8-825A-3B2AB7D2B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2352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308E-ED3A-4619-9E05-7400D1A9270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690F-AC8E-47E8-825A-3B2AB7D2B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0228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308E-ED3A-4619-9E05-7400D1A9270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690F-AC8E-47E8-825A-3B2AB7D2B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5791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10972800" cy="5029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308E-ED3A-4619-9E05-7400D1A9270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" y="6492876"/>
            <a:ext cx="31342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690F-AC8E-47E8-825A-3B2AB7D2B6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715962"/>
          </a:xfrm>
        </p:spPr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08000" y="762000"/>
            <a:ext cx="11176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052112" y="6611780"/>
            <a:ext cx="14927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/>
              <a:t>For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20581908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308E-ED3A-4619-9E05-7400D1A9270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690F-AC8E-47E8-825A-3B2AB7D2B6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400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308E-ED3A-4619-9E05-7400D1A9270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690F-AC8E-47E8-825A-3B2AB7D2B6A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7414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308E-ED3A-4619-9E05-7400D1A9270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690F-AC8E-47E8-825A-3B2AB7D2B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309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308E-ED3A-4619-9E05-7400D1A9270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690F-AC8E-47E8-825A-3B2AB7D2B6A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30216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308E-ED3A-4619-9E05-7400D1A9270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690F-AC8E-47E8-825A-3B2AB7D2B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756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70CA308E-ED3A-4619-9E05-7400D1A9270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690F-AC8E-47E8-825A-3B2AB7D2B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88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CA308E-ED3A-4619-9E05-7400D1A9270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84690F-AC8E-47E8-825A-3B2AB7D2B6A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134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0CA308E-ED3A-4619-9E05-7400D1A9270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5360" y="6492876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F84690F-AC8E-47E8-825A-3B2AB7D2B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08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31AF6B76-6D21-43AE-8EE1-34AB5269E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617220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A3C14817-0E24-4AD9-965C-73894295C050}"/>
              </a:ext>
            </a:extLst>
          </p:cNvPr>
          <p:cNvSpPr txBox="1">
            <a:spLocks/>
          </p:cNvSpPr>
          <p:nvPr/>
        </p:nvSpPr>
        <p:spPr>
          <a:xfrm>
            <a:off x="76200" y="1295400"/>
            <a:ext cx="12115800" cy="7159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4000" dirty="0"/>
              <a:t>Career Readiness Assistance Work Group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Military Transition Demographics</a:t>
            </a:r>
          </a:p>
          <a:p>
            <a:pPr algn="ctr"/>
            <a:endParaRPr lang="en-US" sz="4000" dirty="0"/>
          </a:p>
          <a:p>
            <a:pPr algn="ctr"/>
            <a:r>
              <a:rPr lang="en-US" sz="2800" i="1" dirty="0"/>
              <a:t>Transitioning Service Members Entering the Workforce in 2021</a:t>
            </a:r>
          </a:p>
        </p:txBody>
      </p:sp>
    </p:spTree>
    <p:extLst>
      <p:ext uri="{BB962C8B-B14F-4D97-AF65-F5344CB8AC3E}">
        <p14:creationId xmlns:p14="http://schemas.microsoft.com/office/powerpoint/2010/main" val="58203397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705932CB-FFC5-47BE-B854-FD1EDB4F41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812983"/>
              </p:ext>
            </p:extLst>
          </p:nvPr>
        </p:nvGraphicFramePr>
        <p:xfrm>
          <a:off x="533399" y="1320800"/>
          <a:ext cx="11112502" cy="4063707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3052025">
                  <a:extLst>
                    <a:ext uri="{9D8B030D-6E8A-4147-A177-3AD203B41FA5}">
                      <a16:colId xmlns:a16="http://schemas.microsoft.com/office/drawing/2014/main" val="1697157772"/>
                    </a:ext>
                  </a:extLst>
                </a:gridCol>
                <a:gridCol w="1973819">
                  <a:extLst>
                    <a:ext uri="{9D8B030D-6E8A-4147-A177-3AD203B41FA5}">
                      <a16:colId xmlns:a16="http://schemas.microsoft.com/office/drawing/2014/main" val="4165064639"/>
                    </a:ext>
                  </a:extLst>
                </a:gridCol>
                <a:gridCol w="4679072">
                  <a:extLst>
                    <a:ext uri="{9D8B030D-6E8A-4147-A177-3AD203B41FA5}">
                      <a16:colId xmlns:a16="http://schemas.microsoft.com/office/drawing/2014/main" val="2904563607"/>
                    </a:ext>
                  </a:extLst>
                </a:gridCol>
                <a:gridCol w="1407586">
                  <a:extLst>
                    <a:ext uri="{9D8B030D-6E8A-4147-A177-3AD203B41FA5}">
                      <a16:colId xmlns:a16="http://schemas.microsoft.com/office/drawing/2014/main" val="239265967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LOCATION</a:t>
                      </a:r>
                    </a:p>
                  </a:txBody>
                  <a:tcPr marL="99840" marR="99840" marT="49920" marB="49920" anchor="ctr">
                    <a:solidFill>
                      <a:srgbClr val="3F74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OFFICER</a:t>
                      </a:r>
                    </a:p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  LTC   MAJ  </a:t>
                      </a:r>
                    </a:p>
                  </a:txBody>
                  <a:tcPr marL="99840" marR="99840" marT="49920" marB="49920" anchor="ctr">
                    <a:solidFill>
                      <a:srgbClr val="3F74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ENLISTED</a:t>
                      </a:r>
                    </a:p>
                    <a:p>
                      <a:pPr algn="ctr"/>
                      <a:r>
                        <a:rPr lang="en-US" sz="1600" b="1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CMS   SMS   MSG   TSG   SSG   SRA   A1C</a:t>
                      </a:r>
                    </a:p>
                  </a:txBody>
                  <a:tcPr marL="99840" marR="99840" marT="49920" marB="49920" anchor="ctr">
                    <a:solidFill>
                      <a:srgbClr val="3F74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99840" marR="99840" marT="49920" marB="49920" anchor="ctr">
                    <a:solidFill>
                      <a:srgbClr val="3F74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314354"/>
                  </a:ext>
                </a:extLst>
              </a:tr>
              <a:tr h="526936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6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FLORIDA</a:t>
                      </a:r>
                    </a:p>
                  </a:txBody>
                  <a:tcPr marL="99840" marR="99840" marT="49920" marB="49920">
                    <a:solidFill>
                      <a:srgbClr val="8221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9840" marR="99840" marT="49920" marB="49920">
                    <a:solidFill>
                      <a:srgbClr val="8221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9840" marR="99840" marT="49920" marB="49920">
                    <a:solidFill>
                      <a:srgbClr val="8221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9840" marR="99840" marT="49920" marB="49920">
                    <a:solidFill>
                      <a:srgbClr val="8221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039812"/>
                  </a:ext>
                </a:extLst>
              </a:tr>
              <a:tr h="457510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NORTHWEST FLORIDA</a:t>
                      </a:r>
                    </a:p>
                  </a:txBody>
                  <a:tcPr marL="99840" marR="99840" marT="49920" marB="499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26     38     15</a:t>
                      </a:r>
                    </a:p>
                  </a:txBody>
                  <a:tcPr marL="99840" marR="99840" marT="49920" marB="499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18       47      152      56     11       6       3</a:t>
                      </a:r>
                    </a:p>
                  </a:txBody>
                  <a:tcPr marL="99840" marR="99840" marT="49920" marB="499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372</a:t>
                      </a:r>
                    </a:p>
                  </a:txBody>
                  <a:tcPr marL="99840" marR="99840" marT="49920" marB="499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243377"/>
                  </a:ext>
                </a:extLst>
              </a:tr>
              <a:tr h="45436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HURLBURT/EGLIN</a:t>
                      </a:r>
                    </a:p>
                  </a:txBody>
                  <a:tcPr marL="99840" marR="99840" marT="49920" marB="4992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20     36     15</a:t>
                      </a:r>
                    </a:p>
                  </a:txBody>
                  <a:tcPr marL="99840" marR="99840" marT="49920" marB="4992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12       43      137      48      9        6       3 </a:t>
                      </a:r>
                    </a:p>
                  </a:txBody>
                  <a:tcPr marL="99840" marR="99840" marT="49920" marB="4992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329</a:t>
                      </a:r>
                    </a:p>
                  </a:txBody>
                  <a:tcPr marL="99840" marR="99840" marT="49920" marB="4992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171532"/>
                  </a:ext>
                </a:extLst>
              </a:tr>
              <a:tr h="530087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TYNDALL</a:t>
                      </a:r>
                    </a:p>
                  </a:txBody>
                  <a:tcPr marL="99840" marR="99840" marT="49920" marB="499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6        2       0</a:t>
                      </a:r>
                    </a:p>
                  </a:txBody>
                  <a:tcPr marL="99840" marR="99840" marT="49920" marB="499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6         4        15         8       2        0       0</a:t>
                      </a:r>
                    </a:p>
                  </a:txBody>
                  <a:tcPr marL="99840" marR="99840" marT="49920" marB="499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9840" marR="99840" marT="49920" marB="499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349459"/>
                  </a:ext>
                </a:extLst>
              </a:tr>
              <a:tr h="530087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FLORIDA (NON-PANHANDLE)</a:t>
                      </a:r>
                    </a:p>
                  </a:txBody>
                  <a:tcPr marL="99840" marR="99840" marT="49920" marB="4992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19      42     12</a:t>
                      </a:r>
                    </a:p>
                  </a:txBody>
                  <a:tcPr marL="99840" marR="99840" marT="49920" marB="4992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9        30       77        42     6        2        0</a:t>
                      </a:r>
                    </a:p>
                  </a:txBody>
                  <a:tcPr marL="99840" marR="99840" marT="49920" marB="4992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239</a:t>
                      </a:r>
                    </a:p>
                  </a:txBody>
                  <a:tcPr marL="99840" marR="99840" marT="49920" marB="4992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915226"/>
                  </a:ext>
                </a:extLst>
              </a:tr>
              <a:tr h="484607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99840" marR="99840" marT="49920" marB="49920">
                    <a:solidFill>
                      <a:srgbClr val="9497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45     80     27</a:t>
                      </a:r>
                    </a:p>
                  </a:txBody>
                  <a:tcPr marL="99840" marR="99840" marT="49920" marB="49920">
                    <a:solidFill>
                      <a:srgbClr val="9497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27      77       229      98     17      8       3</a:t>
                      </a:r>
                    </a:p>
                  </a:txBody>
                  <a:tcPr marL="99840" marR="99840" marT="49920" marB="49920">
                    <a:solidFill>
                      <a:srgbClr val="9497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611</a:t>
                      </a:r>
                    </a:p>
                  </a:txBody>
                  <a:tcPr marL="99840" marR="99840" marT="49920" marB="49920">
                    <a:solidFill>
                      <a:srgbClr val="9497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103161"/>
                  </a:ext>
                </a:extLst>
              </a:tr>
            </a:tbl>
          </a:graphicData>
        </a:graphic>
      </p:graphicFrame>
      <p:pic>
        <p:nvPicPr>
          <p:cNvPr id="4098" name="Picture 2">
            <a:extLst>
              <a:ext uri="{FF2B5EF4-FFF2-40B4-BE49-F238E27FC236}">
                <a16:creationId xmlns:a16="http://schemas.microsoft.com/office/drawing/2014/main" id="{7C5335A4-E440-4CE5-8656-2086C3F35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9" y="6172200"/>
            <a:ext cx="1524001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A4E145-0018-468C-865B-BDA886275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Retiring</a:t>
            </a:r>
          </a:p>
        </p:txBody>
      </p:sp>
    </p:spTree>
    <p:extLst>
      <p:ext uri="{BB962C8B-B14F-4D97-AF65-F5344CB8AC3E}">
        <p14:creationId xmlns:p14="http://schemas.microsoft.com/office/powerpoint/2010/main" val="124096787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0053152-AA15-43B4-B297-477B295C74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213174"/>
              </p:ext>
            </p:extLst>
          </p:nvPr>
        </p:nvGraphicFramePr>
        <p:xfrm>
          <a:off x="548640" y="1310639"/>
          <a:ext cx="11109960" cy="4107796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654661">
                  <a:extLst>
                    <a:ext uri="{9D8B030D-6E8A-4147-A177-3AD203B41FA5}">
                      <a16:colId xmlns:a16="http://schemas.microsoft.com/office/drawing/2014/main" val="2119606885"/>
                    </a:ext>
                  </a:extLst>
                </a:gridCol>
                <a:gridCol w="2673687">
                  <a:extLst>
                    <a:ext uri="{9D8B030D-6E8A-4147-A177-3AD203B41FA5}">
                      <a16:colId xmlns:a16="http://schemas.microsoft.com/office/drawing/2014/main" val="2477371726"/>
                    </a:ext>
                  </a:extLst>
                </a:gridCol>
                <a:gridCol w="4185848">
                  <a:extLst>
                    <a:ext uri="{9D8B030D-6E8A-4147-A177-3AD203B41FA5}">
                      <a16:colId xmlns:a16="http://schemas.microsoft.com/office/drawing/2014/main" val="576610307"/>
                    </a:ext>
                  </a:extLst>
                </a:gridCol>
                <a:gridCol w="1595764">
                  <a:extLst>
                    <a:ext uri="{9D8B030D-6E8A-4147-A177-3AD203B41FA5}">
                      <a16:colId xmlns:a16="http://schemas.microsoft.com/office/drawing/2014/main" val="3278099387"/>
                    </a:ext>
                  </a:extLst>
                </a:gridCol>
              </a:tblGrid>
              <a:tr h="1078992"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LOCATION</a:t>
                      </a:r>
                    </a:p>
                  </a:txBody>
                  <a:tcPr marL="89338" marR="89338" marT="44669" marB="44669" anchor="ctr">
                    <a:solidFill>
                      <a:srgbClr val="3F74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OFFICER</a:t>
                      </a:r>
                    </a:p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 LTC MAJ CPT 1LT 2LT </a:t>
                      </a:r>
                    </a:p>
                  </a:txBody>
                  <a:tcPr marL="89338" marR="89338" marT="44669" marB="44669" anchor="ctr">
                    <a:solidFill>
                      <a:srgbClr val="3F74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ENLISTED</a:t>
                      </a:r>
                    </a:p>
                    <a:p>
                      <a:pPr algn="ctr"/>
                      <a:r>
                        <a:rPr lang="en-US" sz="1600" b="1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CMS   SMS   MSG   TSG   SSG   SRA   A1C</a:t>
                      </a:r>
                    </a:p>
                  </a:txBody>
                  <a:tcPr marL="89338" marR="89338" marT="44669" marB="44669" anchor="ctr">
                    <a:solidFill>
                      <a:srgbClr val="3F74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9338" marR="89338" marT="44669" marB="44669" anchor="ctr">
                    <a:solidFill>
                      <a:srgbClr val="3F74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855796"/>
                  </a:ext>
                </a:extLst>
              </a:tr>
              <a:tr h="511117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26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FLORIDA</a:t>
                      </a:r>
                    </a:p>
                  </a:txBody>
                  <a:tcPr marL="89338" marR="89338" marT="44669" marB="44669">
                    <a:solidFill>
                      <a:srgbClr val="8221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9338" marR="89338" marT="44669" marB="44669">
                    <a:solidFill>
                      <a:srgbClr val="8221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9338" marR="89338" marT="44669" marB="44669">
                    <a:solidFill>
                      <a:srgbClr val="8221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9338" marR="89338" marT="44669" marB="44669">
                    <a:solidFill>
                      <a:srgbClr val="8221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584621"/>
                  </a:ext>
                </a:extLst>
              </a:tr>
              <a:tr h="538391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NORTHWEST FLORIDA</a:t>
                      </a:r>
                    </a:p>
                  </a:txBody>
                  <a:tcPr marL="89338" marR="89338" marT="44669" marB="4466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0      0     21    32     3    1</a:t>
                      </a:r>
                    </a:p>
                  </a:txBody>
                  <a:tcPr marL="89338" marR="89338" marT="44669" marB="4466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0         0         2       17      181    204    5</a:t>
                      </a:r>
                    </a:p>
                  </a:txBody>
                  <a:tcPr marL="89338" marR="89338" marT="44669" marB="4466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466</a:t>
                      </a:r>
                    </a:p>
                  </a:txBody>
                  <a:tcPr marL="89338" marR="89338" marT="44669" marB="4466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021538"/>
                  </a:ext>
                </a:extLst>
              </a:tr>
              <a:tr h="48438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HURLBURT/EGLIN</a:t>
                      </a:r>
                    </a:p>
                  </a:txBody>
                  <a:tcPr marL="89338" marR="89338" marT="44669" marB="4466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0      0     20    31     3    1</a:t>
                      </a:r>
                    </a:p>
                  </a:txBody>
                  <a:tcPr marL="89338" marR="89338" marT="44669" marB="4466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0         0         2        15     156    192     5</a:t>
                      </a:r>
                    </a:p>
                  </a:txBody>
                  <a:tcPr marL="89338" marR="89338" marT="44669" marB="4466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425</a:t>
                      </a:r>
                    </a:p>
                  </a:txBody>
                  <a:tcPr marL="89338" marR="89338" marT="44669" marB="4466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878648"/>
                  </a:ext>
                </a:extLst>
              </a:tr>
              <a:tr h="48438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TYNDALL</a:t>
                      </a:r>
                    </a:p>
                  </a:txBody>
                  <a:tcPr marL="89338" marR="89338" marT="44669" marB="4466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0      0     1      1       0    0</a:t>
                      </a:r>
                    </a:p>
                  </a:txBody>
                  <a:tcPr marL="89338" marR="89338" marT="44669" marB="4466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0         0         0        2       25       12      0</a:t>
                      </a:r>
                    </a:p>
                  </a:txBody>
                  <a:tcPr marL="89338" marR="89338" marT="44669" marB="4466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</a:p>
                  </a:txBody>
                  <a:tcPr marL="89338" marR="89338" marT="44669" marB="4466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739817"/>
                  </a:ext>
                </a:extLst>
              </a:tr>
              <a:tr h="48438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FLORIDA (NON-PANHANDLE)</a:t>
                      </a:r>
                    </a:p>
                  </a:txBody>
                  <a:tcPr marL="89338" marR="89338" marT="44669" marB="4466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0      1     8      2       3    0</a:t>
                      </a:r>
                    </a:p>
                  </a:txBody>
                  <a:tcPr marL="89338" marR="89338" marT="44669" marB="4466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2         5         7        10     61      58       6</a:t>
                      </a:r>
                    </a:p>
                  </a:txBody>
                  <a:tcPr marL="89338" marR="89338" marT="44669" marB="4466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163</a:t>
                      </a:r>
                    </a:p>
                  </a:txBody>
                  <a:tcPr marL="89338" marR="89338" marT="44669" marB="4466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23398"/>
                  </a:ext>
                </a:extLst>
              </a:tr>
              <a:tr h="526132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9338" marR="89338" marT="44669" marB="44669">
                    <a:solidFill>
                      <a:srgbClr val="9497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0      1      29    34    6     1</a:t>
                      </a:r>
                    </a:p>
                  </a:txBody>
                  <a:tcPr marL="89338" marR="89338" marT="44669" marB="44669">
                    <a:solidFill>
                      <a:srgbClr val="9497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2         5         9        27     242   262     11</a:t>
                      </a:r>
                    </a:p>
                  </a:txBody>
                  <a:tcPr marL="89338" marR="89338" marT="44669" marB="44669">
                    <a:solidFill>
                      <a:srgbClr val="9497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629</a:t>
                      </a:r>
                    </a:p>
                  </a:txBody>
                  <a:tcPr marL="89338" marR="89338" marT="44669" marB="44669">
                    <a:solidFill>
                      <a:srgbClr val="9497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663714"/>
                  </a:ext>
                </a:extLst>
              </a:tr>
            </a:tbl>
          </a:graphicData>
        </a:graphic>
      </p:graphicFrame>
      <p:pic>
        <p:nvPicPr>
          <p:cNvPr id="5122" name="Picture 2">
            <a:extLst>
              <a:ext uri="{FF2B5EF4-FFF2-40B4-BE49-F238E27FC236}">
                <a16:creationId xmlns:a16="http://schemas.microsoft.com/office/drawing/2014/main" id="{4F1FFC2A-D1FF-46D8-AB6E-8105DA03C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6172200"/>
            <a:ext cx="1475847" cy="656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06C382-BFF1-4B8A-9488-6A9859BEB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Separating</a:t>
            </a:r>
          </a:p>
        </p:txBody>
      </p:sp>
    </p:spTree>
    <p:extLst>
      <p:ext uri="{BB962C8B-B14F-4D97-AF65-F5344CB8AC3E}">
        <p14:creationId xmlns:p14="http://schemas.microsoft.com/office/powerpoint/2010/main" val="150266297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F8A350D-518D-4164-AF20-7707458CED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422261"/>
              </p:ext>
            </p:extLst>
          </p:nvPr>
        </p:nvGraphicFramePr>
        <p:xfrm>
          <a:off x="548640" y="1274065"/>
          <a:ext cx="11109960" cy="4059935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682606">
                  <a:extLst>
                    <a:ext uri="{9D8B030D-6E8A-4147-A177-3AD203B41FA5}">
                      <a16:colId xmlns:a16="http://schemas.microsoft.com/office/drawing/2014/main" val="470602463"/>
                    </a:ext>
                  </a:extLst>
                </a:gridCol>
                <a:gridCol w="2717110">
                  <a:extLst>
                    <a:ext uri="{9D8B030D-6E8A-4147-A177-3AD203B41FA5}">
                      <a16:colId xmlns:a16="http://schemas.microsoft.com/office/drawing/2014/main" val="104473290"/>
                    </a:ext>
                  </a:extLst>
                </a:gridCol>
                <a:gridCol w="4192113">
                  <a:extLst>
                    <a:ext uri="{9D8B030D-6E8A-4147-A177-3AD203B41FA5}">
                      <a16:colId xmlns:a16="http://schemas.microsoft.com/office/drawing/2014/main" val="1459947039"/>
                    </a:ext>
                  </a:extLst>
                </a:gridCol>
                <a:gridCol w="1518131">
                  <a:extLst>
                    <a:ext uri="{9D8B030D-6E8A-4147-A177-3AD203B41FA5}">
                      <a16:colId xmlns:a16="http://schemas.microsoft.com/office/drawing/2014/main" val="2437642269"/>
                    </a:ext>
                  </a:extLst>
                </a:gridCol>
              </a:tblGrid>
              <a:tr h="1138417"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LOCATION</a:t>
                      </a:r>
                    </a:p>
                  </a:txBody>
                  <a:tcPr marL="86059" marR="86059" marT="43029" marB="43029" anchor="ctr">
                    <a:solidFill>
                      <a:srgbClr val="3F74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OFFICER</a:t>
                      </a:r>
                    </a:p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 LTC MAJ CPT 1LT 2LT </a:t>
                      </a:r>
                    </a:p>
                  </a:txBody>
                  <a:tcPr marL="86059" marR="86059" marT="43029" marB="43029" anchor="ctr">
                    <a:solidFill>
                      <a:srgbClr val="3F74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ENLISTED</a:t>
                      </a:r>
                    </a:p>
                    <a:p>
                      <a:pPr algn="ctr"/>
                      <a:r>
                        <a:rPr lang="en-US" sz="1600" b="1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CMS   SMS   MSG   TSG   SSG   SRA   A1C</a:t>
                      </a:r>
                    </a:p>
                  </a:txBody>
                  <a:tcPr marL="86059" marR="86059" marT="43029" marB="43029" anchor="ctr">
                    <a:solidFill>
                      <a:srgbClr val="3F74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6059" marR="86059" marT="43029" marB="43029" anchor="ctr">
                    <a:solidFill>
                      <a:srgbClr val="3F74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502460"/>
                  </a:ext>
                </a:extLst>
              </a:tr>
              <a:tr h="5452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26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FLORIDA</a:t>
                      </a:r>
                    </a:p>
                  </a:txBody>
                  <a:tcPr marL="86059" marR="86059" marT="43029" marB="43029">
                    <a:solidFill>
                      <a:srgbClr val="8221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059" marR="86059" marT="43029" marB="43029">
                    <a:solidFill>
                      <a:srgbClr val="8221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059" marR="86059" marT="43029" marB="43029">
                    <a:solidFill>
                      <a:srgbClr val="8221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059" marR="86059" marT="43029" marB="43029">
                    <a:solidFill>
                      <a:srgbClr val="8221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1825"/>
                  </a:ext>
                </a:extLst>
              </a:tr>
              <a:tr h="430824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NORTHWEST FLORIDA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26   38   36    32     3    1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18     47      154      73     192     210     8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838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596884"/>
                  </a:ext>
                </a:extLst>
              </a:tr>
              <a:tr h="520625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HURLBURT/EGLIN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20   36   35    31     3    1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12     43     139       63     165     198     8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754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879509"/>
                  </a:ext>
                </a:extLst>
              </a:tr>
              <a:tr h="520625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TYNDALL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6     2     1      1       0    0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6        4       15        10      27       12       0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970233"/>
                  </a:ext>
                </a:extLst>
              </a:tr>
              <a:tr h="375663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FLORIDA (NON-PANHANDLE)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19   43   20     2    183   0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11     35      84        52      67      60        6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402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622415"/>
                  </a:ext>
                </a:extLst>
              </a:tr>
              <a:tr h="528553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6059" marR="86059" marT="43029" marB="43029">
                    <a:solidFill>
                      <a:srgbClr val="9497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45   81    56    34    6     1</a:t>
                      </a:r>
                    </a:p>
                  </a:txBody>
                  <a:tcPr marL="86059" marR="86059" marT="43029" marB="43029">
                    <a:solidFill>
                      <a:srgbClr val="9497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29      82     238     125     259    270    14</a:t>
                      </a:r>
                    </a:p>
                  </a:txBody>
                  <a:tcPr marL="86059" marR="86059" marT="43029" marB="43029">
                    <a:solidFill>
                      <a:srgbClr val="9497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1240</a:t>
                      </a:r>
                    </a:p>
                  </a:txBody>
                  <a:tcPr marL="86059" marR="86059" marT="43029" marB="43029">
                    <a:solidFill>
                      <a:srgbClr val="9497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798314"/>
                  </a:ext>
                </a:extLst>
              </a:tr>
            </a:tbl>
          </a:graphicData>
        </a:graphic>
      </p:graphicFrame>
      <p:pic>
        <p:nvPicPr>
          <p:cNvPr id="48" name="Picture 2">
            <a:extLst>
              <a:ext uri="{FF2B5EF4-FFF2-40B4-BE49-F238E27FC236}">
                <a16:creationId xmlns:a16="http://schemas.microsoft.com/office/drawing/2014/main" id="{3DDC4CCB-AB18-4209-A71A-AFBABFE705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6172200"/>
            <a:ext cx="1475847" cy="656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44585C6B-822E-4B38-A39D-846BCB5F2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Combined Exit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3AFB14-5541-4627-9533-0F4E4710DD3E}"/>
              </a:ext>
            </a:extLst>
          </p:cNvPr>
          <p:cNvSpPr txBox="1"/>
          <p:nvPr/>
        </p:nvSpPr>
        <p:spPr>
          <a:xfrm>
            <a:off x="548640" y="5486400"/>
            <a:ext cx="11109960" cy="369332"/>
          </a:xfrm>
          <a:prstGeom prst="rect">
            <a:avLst/>
          </a:prstGeom>
          <a:solidFill>
            <a:srgbClr val="82211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HURLBURT, EGLIN AND TYNDALL </a:t>
            </a: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en-US" sz="1800" b="1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LONE HOLD 67.58% OF FLORIDA’S VETERANS SEPARATING OR RETIRING.  </a:t>
            </a:r>
            <a:endParaRPr lang="en-US" sz="1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18002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9830506-6B8E-4097-B4B1-E18E810154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6436857"/>
              </p:ext>
            </p:extLst>
          </p:nvPr>
        </p:nvGraphicFramePr>
        <p:xfrm>
          <a:off x="533400" y="657018"/>
          <a:ext cx="11109960" cy="4191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E2BA1625-62C4-4F68-AB0F-A46CC38236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31821"/>
              </p:ext>
            </p:extLst>
          </p:nvPr>
        </p:nvGraphicFramePr>
        <p:xfrm>
          <a:off x="2133600" y="4848019"/>
          <a:ext cx="8128000" cy="1249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5" name="Picture 2">
            <a:extLst>
              <a:ext uri="{FF2B5EF4-FFF2-40B4-BE49-F238E27FC236}">
                <a16:creationId xmlns:a16="http://schemas.microsoft.com/office/drawing/2014/main" id="{F0F59AA1-94C0-4D49-B6E5-50C484E32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6172200"/>
            <a:ext cx="1475847" cy="656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19D5585-96F6-4103-BD32-23F478729B92}"/>
              </a:ext>
            </a:extLst>
          </p:cNvPr>
          <p:cNvSpPr txBox="1"/>
          <p:nvPr/>
        </p:nvSpPr>
        <p:spPr>
          <a:xfrm>
            <a:off x="457200" y="5486400"/>
            <a:ext cx="11201400" cy="369332"/>
          </a:xfrm>
          <a:prstGeom prst="rect">
            <a:avLst/>
          </a:prstGeom>
          <a:solidFill>
            <a:srgbClr val="822119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STATE OF FLORIDA HOLDS 7.5% OF ALL PEOPLE RETIRING OR SEPARATING IN 2021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96D9D0-6FDA-407C-9AB0-48B85EAA3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Top States for USAF Separation</a:t>
            </a:r>
          </a:p>
        </p:txBody>
      </p:sp>
    </p:spTree>
    <p:extLst>
      <p:ext uri="{BB962C8B-B14F-4D97-AF65-F5344CB8AC3E}">
        <p14:creationId xmlns:p14="http://schemas.microsoft.com/office/powerpoint/2010/main" val="27991492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3B4AC22-8E6C-4AB5-A2EF-CD345D56C9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4774896"/>
              </p:ext>
            </p:extLst>
          </p:nvPr>
        </p:nvGraphicFramePr>
        <p:xfrm>
          <a:off x="295963" y="762000"/>
          <a:ext cx="11109960" cy="5432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5" name="Picture 2">
            <a:extLst>
              <a:ext uri="{FF2B5EF4-FFF2-40B4-BE49-F238E27FC236}">
                <a16:creationId xmlns:a16="http://schemas.microsoft.com/office/drawing/2014/main" id="{9DE0745F-A1BC-4455-8971-662FDBD8ED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6172200"/>
            <a:ext cx="1475847" cy="656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9D7245B-A87E-49A7-AE47-0232B1F19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Career Field Demographics</a:t>
            </a:r>
          </a:p>
        </p:txBody>
      </p:sp>
    </p:spTree>
    <p:extLst>
      <p:ext uri="{BB962C8B-B14F-4D97-AF65-F5344CB8AC3E}">
        <p14:creationId xmlns:p14="http://schemas.microsoft.com/office/powerpoint/2010/main" val="409402252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>
            <a:extLst>
              <a:ext uri="{FF2B5EF4-FFF2-40B4-BE49-F238E27FC236}">
                <a16:creationId xmlns:a16="http://schemas.microsoft.com/office/drawing/2014/main" id="{1D84BDD4-326A-43E4-92F4-A0D80DA74C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6172200"/>
            <a:ext cx="1475847" cy="656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5746ADE-8919-40ED-9123-1D78196E0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Security Clearance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EEDC7D1-BBB1-4DDA-BCE0-5D3016751C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709286"/>
              </p:ext>
            </p:extLst>
          </p:nvPr>
        </p:nvGraphicFramePr>
        <p:xfrm>
          <a:off x="548640" y="1274065"/>
          <a:ext cx="11109960" cy="3637632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651760">
                  <a:extLst>
                    <a:ext uri="{9D8B030D-6E8A-4147-A177-3AD203B41FA5}">
                      <a16:colId xmlns:a16="http://schemas.microsoft.com/office/drawing/2014/main" val="470602463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104473290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1459947039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874066838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437642269"/>
                    </a:ext>
                  </a:extLst>
                </a:gridCol>
              </a:tblGrid>
              <a:tr h="954322"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LOCATION</a:t>
                      </a:r>
                    </a:p>
                  </a:txBody>
                  <a:tcPr marL="86059" marR="86059" marT="43029" marB="43029" anchor="ctr">
                    <a:solidFill>
                      <a:srgbClr val="3F74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SECRET</a:t>
                      </a:r>
                    </a:p>
                  </a:txBody>
                  <a:tcPr marL="86059" marR="86059" marT="43029" marB="43029" anchor="ctr">
                    <a:solidFill>
                      <a:srgbClr val="3F74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TS/SCI</a:t>
                      </a:r>
                    </a:p>
                  </a:txBody>
                  <a:tcPr marL="86059" marR="86059" marT="43029" marB="43029" anchor="ctr">
                    <a:solidFill>
                      <a:srgbClr val="3F74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UNDER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REVIEW</a:t>
                      </a:r>
                    </a:p>
                  </a:txBody>
                  <a:tcPr marL="86059" marR="86059" marT="43029" marB="43029" anchor="ctr">
                    <a:solidFill>
                      <a:srgbClr val="3F74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6059" marR="86059" marT="43029" marB="43029" anchor="ctr">
                    <a:solidFill>
                      <a:srgbClr val="3F74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502460"/>
                  </a:ext>
                </a:extLst>
              </a:tr>
              <a:tr h="450117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26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FLORIDA</a:t>
                      </a:r>
                    </a:p>
                  </a:txBody>
                  <a:tcPr marL="86059" marR="86059" marT="43029" marB="43029">
                    <a:solidFill>
                      <a:srgbClr val="8221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059" marR="86059" marT="43029" marB="43029">
                    <a:solidFill>
                      <a:srgbClr val="8221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059" marR="86059" marT="43029" marB="43029">
                    <a:solidFill>
                      <a:srgbClr val="8221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059" marR="86059" marT="43029" marB="43029">
                    <a:solidFill>
                      <a:srgbClr val="8221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059" marR="86059" marT="43029" marB="43029">
                    <a:solidFill>
                      <a:srgbClr val="8221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1825"/>
                  </a:ext>
                </a:extLst>
              </a:tr>
              <a:tr h="531099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HURLBURT/EGLIN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481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269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753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879509"/>
                  </a:ext>
                </a:extLst>
              </a:tr>
              <a:tr h="531099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TYNDALL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970233"/>
                  </a:ext>
                </a:extLst>
              </a:tr>
              <a:tr h="531099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FLORIDA (NON-PANHANDLE)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224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177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402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622415"/>
                  </a:ext>
                </a:extLst>
              </a:tr>
              <a:tr h="531099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6059" marR="86059" marT="43029" marB="43029">
                    <a:solidFill>
                      <a:srgbClr val="9497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764</a:t>
                      </a:r>
                    </a:p>
                  </a:txBody>
                  <a:tcPr marL="86059" marR="86059" marT="43029" marB="43029">
                    <a:solidFill>
                      <a:srgbClr val="9497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470</a:t>
                      </a:r>
                    </a:p>
                  </a:txBody>
                  <a:tcPr marL="86059" marR="86059" marT="43029" marB="43029">
                    <a:solidFill>
                      <a:srgbClr val="9497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86059" marR="86059" marT="43029" marB="43029">
                    <a:solidFill>
                      <a:srgbClr val="9497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1240</a:t>
                      </a:r>
                    </a:p>
                  </a:txBody>
                  <a:tcPr marL="86059" marR="86059" marT="43029" marB="43029">
                    <a:solidFill>
                      <a:srgbClr val="9497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79831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D2D6FB6-82B8-48AC-8E23-CE431AFD9794}"/>
              </a:ext>
            </a:extLst>
          </p:cNvPr>
          <p:cNvSpPr txBox="1"/>
          <p:nvPr/>
        </p:nvSpPr>
        <p:spPr>
          <a:xfrm>
            <a:off x="457200" y="5486400"/>
            <a:ext cx="11201400" cy="350096"/>
          </a:xfrm>
          <a:prstGeom prst="rect">
            <a:avLst/>
          </a:prstGeom>
          <a:solidFill>
            <a:srgbClr val="82211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75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99.7% OF TRANSITIONING MILITARY POSSESS SECRET OR TS/SCI SECURITY CLEARANCES FOR A MINIMUM OF 2 YEARS AFTER</a:t>
            </a:r>
          </a:p>
        </p:txBody>
      </p:sp>
    </p:spTree>
    <p:extLst>
      <p:ext uri="{BB962C8B-B14F-4D97-AF65-F5344CB8AC3E}">
        <p14:creationId xmlns:p14="http://schemas.microsoft.com/office/powerpoint/2010/main" val="365073682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DF6704FE-2439-4327-A40B-B4436C2267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6172200"/>
            <a:ext cx="1475847" cy="656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F658B272-A099-4796-A9D5-2427286F8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Demographics by Education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8BC1BFA-E3DB-486A-A914-D88517E70D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456103"/>
              </p:ext>
            </p:extLst>
          </p:nvPr>
        </p:nvGraphicFramePr>
        <p:xfrm>
          <a:off x="548640" y="1274065"/>
          <a:ext cx="11109958" cy="3561016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651760">
                  <a:extLst>
                    <a:ext uri="{9D8B030D-6E8A-4147-A177-3AD203B41FA5}">
                      <a16:colId xmlns:a16="http://schemas.microsoft.com/office/drawing/2014/main" val="470602463"/>
                    </a:ext>
                  </a:extLst>
                </a:gridCol>
                <a:gridCol w="1208314">
                  <a:extLst>
                    <a:ext uri="{9D8B030D-6E8A-4147-A177-3AD203B41FA5}">
                      <a16:colId xmlns:a16="http://schemas.microsoft.com/office/drawing/2014/main" val="104473290"/>
                    </a:ext>
                  </a:extLst>
                </a:gridCol>
                <a:gridCol w="1208314">
                  <a:extLst>
                    <a:ext uri="{9D8B030D-6E8A-4147-A177-3AD203B41FA5}">
                      <a16:colId xmlns:a16="http://schemas.microsoft.com/office/drawing/2014/main" val="1459947039"/>
                    </a:ext>
                  </a:extLst>
                </a:gridCol>
                <a:gridCol w="1208314">
                  <a:extLst>
                    <a:ext uri="{9D8B030D-6E8A-4147-A177-3AD203B41FA5}">
                      <a16:colId xmlns:a16="http://schemas.microsoft.com/office/drawing/2014/main" val="2874066838"/>
                    </a:ext>
                  </a:extLst>
                </a:gridCol>
                <a:gridCol w="1208314">
                  <a:extLst>
                    <a:ext uri="{9D8B030D-6E8A-4147-A177-3AD203B41FA5}">
                      <a16:colId xmlns:a16="http://schemas.microsoft.com/office/drawing/2014/main" val="2437642269"/>
                    </a:ext>
                  </a:extLst>
                </a:gridCol>
                <a:gridCol w="1208314">
                  <a:extLst>
                    <a:ext uri="{9D8B030D-6E8A-4147-A177-3AD203B41FA5}">
                      <a16:colId xmlns:a16="http://schemas.microsoft.com/office/drawing/2014/main" val="2743788224"/>
                    </a:ext>
                  </a:extLst>
                </a:gridCol>
                <a:gridCol w="1208314">
                  <a:extLst>
                    <a:ext uri="{9D8B030D-6E8A-4147-A177-3AD203B41FA5}">
                      <a16:colId xmlns:a16="http://schemas.microsoft.com/office/drawing/2014/main" val="1711154579"/>
                    </a:ext>
                  </a:extLst>
                </a:gridCol>
                <a:gridCol w="1208314">
                  <a:extLst>
                    <a:ext uri="{9D8B030D-6E8A-4147-A177-3AD203B41FA5}">
                      <a16:colId xmlns:a16="http://schemas.microsoft.com/office/drawing/2014/main" val="2153288490"/>
                    </a:ext>
                  </a:extLst>
                </a:gridCol>
              </a:tblGrid>
              <a:tr h="954322"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LOCATION</a:t>
                      </a:r>
                    </a:p>
                  </a:txBody>
                  <a:tcPr marL="86059" marR="86059" marT="43029" marB="43029" anchor="ctr">
                    <a:solidFill>
                      <a:srgbClr val="3F74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SOME COLLEGE</a:t>
                      </a:r>
                    </a:p>
                  </a:txBody>
                  <a:tcPr marL="86059" marR="86059" marT="43029" marB="43029" anchor="ctr">
                    <a:solidFill>
                      <a:srgbClr val="3F74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ASSOC</a:t>
                      </a:r>
                    </a:p>
                  </a:txBody>
                  <a:tcPr marL="86059" marR="86059" marT="43029" marB="43029" anchor="ctr">
                    <a:solidFill>
                      <a:srgbClr val="3F74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BA</a:t>
                      </a:r>
                    </a:p>
                  </a:txBody>
                  <a:tcPr marL="86059" marR="86059" marT="43029" marB="43029" anchor="ctr">
                    <a:solidFill>
                      <a:srgbClr val="3F74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MASTERS</a:t>
                      </a:r>
                    </a:p>
                  </a:txBody>
                  <a:tcPr marL="86059" marR="86059" marT="43029" marB="43029" anchor="ctr">
                    <a:solidFill>
                      <a:srgbClr val="3F74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PROF</a:t>
                      </a:r>
                    </a:p>
                  </a:txBody>
                  <a:tcPr marL="86059" marR="86059" marT="43029" marB="43029" anchor="ctr">
                    <a:solidFill>
                      <a:srgbClr val="3F74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PhD</a:t>
                      </a:r>
                    </a:p>
                  </a:txBody>
                  <a:tcPr marL="86059" marR="86059" marT="43029" marB="43029" anchor="ctr">
                    <a:solidFill>
                      <a:srgbClr val="3F74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6059" marR="86059" marT="43029" marB="43029" anchor="ctr">
                    <a:solidFill>
                      <a:srgbClr val="3F74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502460"/>
                  </a:ext>
                </a:extLst>
              </a:tr>
              <a:tr h="450117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26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FLORIDA</a:t>
                      </a:r>
                    </a:p>
                  </a:txBody>
                  <a:tcPr marL="86059" marR="86059" marT="43029" marB="43029">
                    <a:solidFill>
                      <a:srgbClr val="8221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059" marR="86059" marT="43029" marB="43029">
                    <a:solidFill>
                      <a:srgbClr val="8221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059" marR="86059" marT="43029" marB="43029">
                    <a:solidFill>
                      <a:srgbClr val="8221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059" marR="86059" marT="43029" marB="43029">
                    <a:solidFill>
                      <a:srgbClr val="8221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059" marR="86059" marT="43029" marB="43029">
                    <a:solidFill>
                      <a:srgbClr val="8221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059" marR="86059" marT="43029" marB="43029">
                    <a:solidFill>
                      <a:srgbClr val="8221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059" marR="86059" marT="43029" marB="43029">
                    <a:solidFill>
                      <a:srgbClr val="8221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059" marR="86059" marT="43029" marB="43029">
                    <a:solidFill>
                      <a:srgbClr val="8221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1825"/>
                  </a:ext>
                </a:extLst>
              </a:tr>
              <a:tr h="531099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HURLBURT/EGLIN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354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177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171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840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879509"/>
                  </a:ext>
                </a:extLst>
              </a:tr>
              <a:tr h="531099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TYNDALL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970233"/>
                  </a:ext>
                </a:extLst>
              </a:tr>
              <a:tr h="531099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FLORIDA (NON-PANHANDLE)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139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114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</a:t>
                      </a:r>
                    </a:p>
                  </a:txBody>
                  <a:tcPr marL="86059" marR="86059" marT="43029" marB="4302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622415"/>
                  </a:ext>
                </a:extLst>
              </a:tr>
              <a:tr h="531099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6059" marR="86059" marT="43029" marB="43029">
                    <a:solidFill>
                      <a:srgbClr val="9497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523</a:t>
                      </a:r>
                    </a:p>
                  </a:txBody>
                  <a:tcPr marL="86059" marR="86059" marT="43029" marB="43029">
                    <a:solidFill>
                      <a:srgbClr val="9497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313</a:t>
                      </a:r>
                    </a:p>
                  </a:txBody>
                  <a:tcPr marL="86059" marR="86059" marT="43029" marB="43029">
                    <a:solidFill>
                      <a:srgbClr val="9497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254</a:t>
                      </a:r>
                    </a:p>
                  </a:txBody>
                  <a:tcPr marL="86059" marR="86059" marT="43029" marB="43029">
                    <a:solidFill>
                      <a:srgbClr val="9497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209</a:t>
                      </a:r>
                    </a:p>
                  </a:txBody>
                  <a:tcPr marL="86059" marR="86059" marT="43029" marB="43029">
                    <a:solidFill>
                      <a:srgbClr val="9497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86059" marR="86059" marT="43029" marB="43029">
                    <a:solidFill>
                      <a:srgbClr val="9497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86059" marR="86059" marT="43029" marB="43029">
                    <a:solidFill>
                      <a:srgbClr val="9497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1240</a:t>
                      </a:r>
                    </a:p>
                  </a:txBody>
                  <a:tcPr marL="86059" marR="86059" marT="43029" marB="43029">
                    <a:solidFill>
                      <a:srgbClr val="9497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798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78999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DF6704FE-2439-4327-A40B-B4436C2267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6172200"/>
            <a:ext cx="1475847" cy="656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F658B272-A099-4796-A9D5-2427286F8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Are you staying in the local area?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A474EDB-1A3F-48C4-AA24-558B62F29F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344399"/>
            <a:ext cx="10010752" cy="41692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843AC80-D679-46F8-9D8F-B0DD9D7DE6A3}"/>
              </a:ext>
            </a:extLst>
          </p:cNvPr>
          <p:cNvSpPr txBox="1"/>
          <p:nvPr/>
        </p:nvSpPr>
        <p:spPr>
          <a:xfrm>
            <a:off x="10325100" y="4191000"/>
            <a:ext cx="133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48.84%</a:t>
            </a:r>
          </a:p>
        </p:txBody>
      </p:sp>
    </p:spTree>
    <p:extLst>
      <p:ext uri="{BB962C8B-B14F-4D97-AF65-F5344CB8AC3E}">
        <p14:creationId xmlns:p14="http://schemas.microsoft.com/office/powerpoint/2010/main" val="1109070336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Career Readiness Assistance Work Group 01.26.2021</Template>
  <TotalTime>6865</TotalTime>
  <Words>482</Words>
  <Application>Microsoft Office PowerPoint</Application>
  <PresentationFormat>Widescreen</PresentationFormat>
  <Paragraphs>166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PowerPoint Presentation</vt:lpstr>
      <vt:lpstr>Retiring</vt:lpstr>
      <vt:lpstr>Separating</vt:lpstr>
      <vt:lpstr>Combined Exit</vt:lpstr>
      <vt:lpstr>Top States for USAF Separation</vt:lpstr>
      <vt:lpstr>Career Field Demographics</vt:lpstr>
      <vt:lpstr>Security Clearance</vt:lpstr>
      <vt:lpstr>Demographics by Education</vt:lpstr>
      <vt:lpstr>Are you staying in the local area?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Sgarlata</dc:creator>
  <cp:lastModifiedBy>Terry Cowan</cp:lastModifiedBy>
  <cp:revision>56</cp:revision>
  <dcterms:created xsi:type="dcterms:W3CDTF">2021-01-19T18:56:41Z</dcterms:created>
  <dcterms:modified xsi:type="dcterms:W3CDTF">2021-01-30T23:54:25Z</dcterms:modified>
</cp:coreProperties>
</file>